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292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93" r:id="rId16"/>
    <p:sldId id="279" r:id="rId17"/>
    <p:sldId id="280" r:id="rId18"/>
    <p:sldId id="281" r:id="rId19"/>
    <p:sldId id="298" r:id="rId20"/>
    <p:sldId id="297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5" r:id="rId29"/>
    <p:sldId id="290" r:id="rId30"/>
    <p:sldId id="291" r:id="rId31"/>
    <p:sldId id="294" r:id="rId32"/>
    <p:sldId id="29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22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8/28/2017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8/28/2017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latin typeface="Arial" pitchFamily="34" charset="0"/>
                <a:cs typeface="Arial" pitchFamily="34" charset="0"/>
              </a:rPr>
              <a:t>NOTE:</a:t>
            </a:r>
          </a:p>
          <a:p>
            <a:r>
              <a:rPr lang="en-US" i="1" dirty="0">
                <a:latin typeface="Arial" pitchFamily="34" charset="0"/>
                <a:cs typeface="Arial" pitchFamily="34" charset="0"/>
              </a:rPr>
              <a:t>To change the  image on this slide, select the picture and delete it. Then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150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5" Type="http://schemas.openxmlformats.org/officeDocument/2006/relationships/audio" Target="../media/audio1.wav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5" Type="http://schemas.openxmlformats.org/officeDocument/2006/relationships/audio" Target="../media/audio1.wav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8/28/2017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8/28/2017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8/28/2017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8/28/2017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8/28/2017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8/28/2017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4" name="click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8/28/2017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8/28/2017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8/28/2017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8/28/2017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8/28/2017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8/28/2017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14" name="click.wav"/>
          </p:stSnd>
        </p:sndAc>
      </p:transition>
    </mc:Choice>
    <mc:Fallback xmlns="">
      <p:transition spd="slow">
        <p:push dir="u"/>
        <p:sndAc>
          <p:stSnd>
            <p:snd r:embed="rId15" name="click.wav"/>
          </p:stSnd>
        </p:sndAc>
      </p:transition>
    </mc:Fallback>
  </mc:AlternateConten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6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4.tm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4" Type="http://schemas.openxmlformats.org/officeDocument/2006/relationships/image" Target="../media/image14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Relationship Id="rId5" Type="http://schemas.openxmlformats.org/officeDocument/2006/relationships/audio" Target="../media/audio1.wav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765418" y="4374178"/>
            <a:ext cx="5857875" cy="2013206"/>
          </a:xfrm>
        </p:spPr>
        <p:txBody>
          <a:bodyPr anchor="ctr">
            <a:normAutofit/>
          </a:bodyPr>
          <a:lstStyle/>
          <a:p>
            <a:b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address: </a:t>
            </a:r>
            <a:r>
              <a:rPr lang="en-US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banha</a:t>
            </a:r>
            <a:b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28587" y="5170546"/>
            <a:ext cx="5734050" cy="955565"/>
          </a:xfrm>
        </p:spPr>
        <p:txBody>
          <a:bodyPr>
            <a:norm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TEL: 42156815 , 01159057898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92" b="21292"/>
          <a:stretch>
            <a:fillRect/>
          </a:stretch>
        </p:blipFill>
        <p:spPr>
          <a:xfrm>
            <a:off x="6981063" y="1365160"/>
            <a:ext cx="5210937" cy="4154099"/>
          </a:xfrm>
        </p:spPr>
      </p:pic>
      <p:pic>
        <p:nvPicPr>
          <p:cNvPr id="2" name="صورة 1">
            <a:extLst>
              <a:ext uri="{FF2B5EF4-FFF2-40B4-BE49-F238E27FC236}">
                <a16:creationId xmlns:a16="http://schemas.microsoft.com/office/drawing/2014/main" id="{BC736A9E-71EC-47C6-A986-C3A9D7F07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62" y="3646585"/>
            <a:ext cx="5913633" cy="1042506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788D22FD-BE23-4785-A567-629D32C83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03" y="1863350"/>
            <a:ext cx="6511092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3" name="click.wav"/>
          </p:stSnd>
        </p:sndAc>
      </p:transition>
    </mc:Choice>
    <mc:Fallback xmlns="">
      <p:transition spd="slow">
        <p:push dir="u"/>
        <p:sndAc>
          <p:stSnd>
            <p:snd r:embed="rId7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solidFill>
                  <a:srgbClr val="002060"/>
                </a:solidFill>
              </a:rPr>
              <a:t>Search </a:t>
            </a:r>
            <a:endParaRPr lang="ar-EG" sz="7200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44" y="1690352"/>
            <a:ext cx="794126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4" name="click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Search Category Button</a:t>
            </a:r>
            <a:endParaRPr lang="ar-EG" sz="7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7431" y="1664594"/>
            <a:ext cx="10043911" cy="4729766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When We Click  On Search Category Button, Search About Books By Category.</a:t>
            </a:r>
            <a:endParaRPr lang="ar-EG" sz="2800" b="1" dirty="0">
              <a:solidFill>
                <a:srgbClr val="002060"/>
              </a:solidFill>
            </a:endParaRPr>
          </a:p>
          <a:p>
            <a:pPr marL="0" indent="0" algn="l" rtl="0">
              <a:buNone/>
            </a:pPr>
            <a:endParaRPr lang="ar-EG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85" y="2654018"/>
            <a:ext cx="7462439" cy="392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4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Search Author Button</a:t>
            </a:r>
            <a:endParaRPr lang="ar-EG" sz="7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When We Click  On Search Author Button, Search About Books By Author .</a:t>
            </a:r>
            <a:endParaRPr lang="ar-EG" sz="2800" b="1" dirty="0">
              <a:solidFill>
                <a:srgbClr val="002060"/>
              </a:solidFill>
            </a:endParaRPr>
          </a:p>
          <a:p>
            <a:pPr marL="0" indent="0" algn="l" rtl="0">
              <a:buNone/>
            </a:pPr>
            <a:endParaRPr lang="ar-EG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42" y="2691442"/>
            <a:ext cx="8492749" cy="39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4" name="click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002060"/>
                </a:solidFill>
              </a:rPr>
              <a:t>Search Book Name Button</a:t>
            </a:r>
            <a:endParaRPr lang="ar-EG" sz="66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When We Click  On Search Book Name Button, Search About Books By Book Name .</a:t>
            </a:r>
            <a:endParaRPr lang="ar-EG" sz="2800" b="1" dirty="0">
              <a:solidFill>
                <a:srgbClr val="002060"/>
              </a:solidFill>
            </a:endParaRPr>
          </a:p>
          <a:p>
            <a:pPr marL="0" indent="0" algn="l" rtl="0">
              <a:buNone/>
            </a:pPr>
            <a:endParaRPr lang="ar-EG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80" y="2735598"/>
            <a:ext cx="8492749" cy="392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Clear Button</a:t>
            </a:r>
            <a:endParaRPr lang="ar-EG" sz="7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When We Click  On Clear Button, Clear List View.</a:t>
            </a:r>
            <a:endParaRPr lang="ar-EG" sz="28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2" y="2860081"/>
            <a:ext cx="5736671" cy="3386174"/>
          </a:xfrm>
          <a:prstGeom prst="rect">
            <a:avLst/>
          </a:prstGeom>
        </p:spPr>
      </p:pic>
      <p:pic>
        <p:nvPicPr>
          <p:cNvPr id="6" name="Content Placeholder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285" y="2867007"/>
            <a:ext cx="5846653" cy="337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Buy Button</a:t>
            </a:r>
            <a:endParaRPr lang="ar-EG" sz="7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When We Click  On Buy Button, Move Us To Bill  Form .</a:t>
            </a:r>
            <a:endParaRPr lang="ar-EG" sz="2800" b="1" dirty="0">
              <a:solidFill>
                <a:srgbClr val="002060"/>
              </a:solidFill>
            </a:endParaRPr>
          </a:p>
          <a:p>
            <a:pPr marL="0" indent="0" algn="l" rtl="0">
              <a:buNone/>
            </a:pPr>
            <a:endParaRPr lang="ar-EG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70" y="2625236"/>
            <a:ext cx="5129946" cy="352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6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671A7C8-CA88-4696-B211-99AE3284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 err="1">
                <a:solidFill>
                  <a:srgbClr val="002060"/>
                </a:solidFill>
              </a:rPr>
              <a:t>MessageBox</a:t>
            </a:r>
            <a:endParaRPr lang="ar-EG" sz="7200" b="1" dirty="0">
              <a:solidFill>
                <a:srgbClr val="002060"/>
              </a:solidFill>
            </a:endParaRPr>
          </a:p>
        </p:txBody>
      </p:sp>
      <p:sp>
        <p:nvSpPr>
          <p:cNvPr id="5" name="عنصر نائب للمحتوى 4">
            <a:extLst>
              <a:ext uri="{FF2B5EF4-FFF2-40B4-BE49-F238E27FC236}">
                <a16:creationId xmlns:a16="http://schemas.microsoft.com/office/drawing/2014/main" id="{30F2744E-8D5D-41A3-A11A-C7B874F06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If You Search For Book and Not Exist Appear This </a:t>
            </a:r>
            <a:r>
              <a:rPr lang="en-US" sz="2800" b="1" dirty="0" err="1">
                <a:solidFill>
                  <a:srgbClr val="002060"/>
                </a:solidFill>
              </a:rPr>
              <a:t>MessageBox</a:t>
            </a:r>
            <a:r>
              <a:rPr lang="en-US" sz="2800" b="1" dirty="0">
                <a:solidFill>
                  <a:srgbClr val="002060"/>
                </a:solidFill>
              </a:rPr>
              <a:t>.</a:t>
            </a:r>
            <a:endParaRPr lang="ar-EG" sz="2800" b="1" dirty="0">
              <a:solidFill>
                <a:srgbClr val="002060"/>
              </a:solidFill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1B6E405E-6686-4E92-B477-C046E013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201" y="2940513"/>
            <a:ext cx="6445533" cy="33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4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4" name="click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07EB825-1A0E-4B80-884E-07E3EAE8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 err="1">
                <a:solidFill>
                  <a:srgbClr val="002060"/>
                </a:solidFill>
              </a:rPr>
              <a:t>ContextMenuStrip</a:t>
            </a:r>
            <a:endParaRPr lang="ar-EG" sz="7200" dirty="0">
              <a:solidFill>
                <a:srgbClr val="002060"/>
              </a:solidFill>
            </a:endParaRPr>
          </a:p>
        </p:txBody>
      </p:sp>
      <p:sp>
        <p:nvSpPr>
          <p:cNvPr id="8" name="عنصر نائب للمحتوى 7">
            <a:extLst>
              <a:ext uri="{FF2B5EF4-FFF2-40B4-BE49-F238E27FC236}">
                <a16:creationId xmlns:a16="http://schemas.microsoft.com/office/drawing/2014/main" id="{7EE025EF-91FE-4994-A86D-3B851C6A4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Search Form Contain To </a:t>
            </a:r>
            <a:r>
              <a:rPr lang="en-US" sz="2800" b="1" dirty="0" err="1">
                <a:solidFill>
                  <a:srgbClr val="002060"/>
                </a:solidFill>
              </a:rPr>
              <a:t>ContextMenuStrip</a:t>
            </a:r>
            <a:r>
              <a:rPr lang="en-US" sz="2800" b="1" dirty="0">
                <a:solidFill>
                  <a:srgbClr val="002060"/>
                </a:solidFill>
              </a:rPr>
              <a:t>.</a:t>
            </a:r>
            <a:endParaRPr lang="ar-EG" sz="2800" b="1" dirty="0"/>
          </a:p>
        </p:txBody>
      </p:sp>
      <p:pic>
        <p:nvPicPr>
          <p:cNvPr id="9" name="صورة 8">
            <a:extLst>
              <a:ext uri="{FF2B5EF4-FFF2-40B4-BE49-F238E27FC236}">
                <a16:creationId xmlns:a16="http://schemas.microsoft.com/office/drawing/2014/main" id="{B58519BA-FCE1-4531-A78F-82A7210C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30" y="2858181"/>
            <a:ext cx="7895004" cy="35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8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4" name="click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7200" b="1" u="sng" dirty="0">
                <a:solidFill>
                  <a:srgbClr val="002060"/>
                </a:solidFill>
              </a:rPr>
              <a:t>contents</a:t>
            </a: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90DAF05D-0537-417D-9B1D-630A945D3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600" y="4033319"/>
            <a:ext cx="10546994" cy="160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9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4" name="click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b="1" dirty="0">
                <a:solidFill>
                  <a:srgbClr val="002060"/>
                </a:solidFill>
              </a:rPr>
              <a:t>Bill </a:t>
            </a:r>
            <a:endParaRPr lang="ar-EG" sz="7200" b="1" dirty="0">
              <a:solidFill>
                <a:srgbClr val="002060"/>
              </a:solidFill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692" y="1769221"/>
            <a:ext cx="6747985" cy="453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5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4" name="click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04900" y="1600199"/>
            <a:ext cx="9982200" cy="512901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3600" b="1" dirty="0">
                <a:solidFill>
                  <a:srgbClr val="990033"/>
                </a:solidFill>
              </a:rPr>
              <a:t>Behind every book is an idea and behind every idea is a step forward.</a:t>
            </a:r>
          </a:p>
          <a:p>
            <a:pPr marL="0" indent="0" algn="r">
              <a:buNone/>
            </a:pPr>
            <a:endParaRPr lang="ar-EG" sz="3600" b="1" dirty="0">
              <a:solidFill>
                <a:srgbClr val="990033"/>
              </a:solidFill>
            </a:endParaRP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04900" y="557231"/>
            <a:ext cx="10065256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sz="3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inherit"/>
              </a:rPr>
              <a:t>Why the bookshop was named by this name</a:t>
            </a:r>
            <a:r>
              <a:rPr kumimoji="0" lang="ar-EG" sz="3600" b="1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</a:rPr>
              <a:t> </a:t>
            </a:r>
            <a:r>
              <a:rPr lang="en-US" sz="3600" b="1" dirty="0">
                <a:solidFill>
                  <a:srgbClr val="002060"/>
                </a:solidFill>
              </a:rPr>
              <a:t>?</a:t>
            </a:r>
            <a:endParaRPr kumimoji="0" lang="ar-EG" sz="3600" b="1" i="0" u="none" strike="noStrike" cap="none" normalizeH="0" baseline="0" dirty="0">
              <a:ln>
                <a:noFill/>
              </a:ln>
              <a:solidFill>
                <a:srgbClr val="00206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458" y="2960903"/>
            <a:ext cx="5921629" cy="36758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604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Date Of Sell And Price</a:t>
            </a:r>
            <a:endParaRPr lang="ar-EG" sz="7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When We Click  On Date Of Sell And Price Button, Add  currently Date  In Bill Form and price of book.</a:t>
            </a:r>
            <a:endParaRPr lang="ar-EG" sz="2800" b="1" dirty="0">
              <a:solidFill>
                <a:srgbClr val="002060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3" y="2505904"/>
            <a:ext cx="4752608" cy="4163574"/>
          </a:xfrm>
          <a:prstGeom prst="rect">
            <a:avLst/>
          </a:prstGeom>
        </p:spPr>
      </p:pic>
      <p:pic>
        <p:nvPicPr>
          <p:cNvPr id="4" name="صورة 3">
            <a:extLst>
              <a:ext uri="{FF2B5EF4-FFF2-40B4-BE49-F238E27FC236}">
                <a16:creationId xmlns:a16="http://schemas.microsoft.com/office/drawing/2014/main" id="{4E045056-3C7D-4A3A-B21A-BBF7FE386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539" y="2505904"/>
            <a:ext cx="4503125" cy="41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5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Save Data Button</a:t>
            </a:r>
            <a:endParaRPr lang="ar-EG" sz="7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When We Click  On Save Data Button, Add  data Of Customers On File </a:t>
            </a:r>
            <a:r>
              <a:rPr lang="ar-EG" sz="2800" b="1" dirty="0">
                <a:solidFill>
                  <a:srgbClr val="002060"/>
                </a:solidFill>
              </a:rPr>
              <a:t>  </a:t>
            </a:r>
            <a:r>
              <a:rPr lang="en-US" sz="2800" b="1" dirty="0">
                <a:solidFill>
                  <a:srgbClr val="002060"/>
                </a:solidFill>
              </a:rPr>
              <a:t>.</a:t>
            </a:r>
            <a:endParaRPr lang="ar-EG" sz="28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63" y="2482947"/>
            <a:ext cx="5274310" cy="409815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3" y="2505904"/>
            <a:ext cx="4752608" cy="41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8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Print Or Close Button</a:t>
            </a:r>
            <a:endParaRPr lang="ar-EG" sz="72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01" y="2430640"/>
            <a:ext cx="6193486" cy="360617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7669" y="1468038"/>
            <a:ext cx="10649218" cy="456878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Print Button will Close The Bill Form .</a:t>
            </a:r>
            <a:endParaRPr lang="ar-EG" sz="2800" b="1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9" y="2430640"/>
            <a:ext cx="4752608" cy="360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8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6" name="click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Exit Button</a:t>
            </a:r>
            <a:endParaRPr lang="ar-EG" sz="7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4400" b="1" dirty="0">
                <a:solidFill>
                  <a:schemeClr val="accent3">
                    <a:lumMod val="75000"/>
                  </a:schemeClr>
                </a:solidFill>
              </a:rPr>
              <a:t>This Button will Exit The Program</a:t>
            </a:r>
            <a:endParaRPr lang="ar-EG" sz="4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94" y="2505904"/>
            <a:ext cx="4752608" cy="41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7200" b="1" u="sng" dirty="0">
                <a:solidFill>
                  <a:srgbClr val="002060"/>
                </a:solidFill>
              </a:rPr>
              <a:t>contents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</a:rPr>
              <a:t>Form4:</a:t>
            </a:r>
          </a:p>
        </p:txBody>
      </p:sp>
    </p:spTree>
    <p:extLst>
      <p:ext uri="{BB962C8B-B14F-4D97-AF65-F5344CB8AC3E}">
        <p14:creationId xmlns:p14="http://schemas.microsoft.com/office/powerpoint/2010/main" val="188510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Update Data</a:t>
            </a:r>
            <a:endParaRPr lang="ar-EG" sz="7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707" y="1955566"/>
            <a:ext cx="6218238" cy="355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735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4" name="click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Add Button</a:t>
            </a:r>
            <a:endParaRPr lang="ar-EG" sz="7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When We Click  On Add Button, Add New Book On File </a:t>
            </a:r>
            <a:r>
              <a:rPr lang="ar-EG" sz="2800" b="1" dirty="0">
                <a:solidFill>
                  <a:srgbClr val="002060"/>
                </a:solidFill>
              </a:rPr>
              <a:t>  </a:t>
            </a:r>
            <a:r>
              <a:rPr lang="en-US" sz="2800" b="1" dirty="0">
                <a:solidFill>
                  <a:srgbClr val="002060"/>
                </a:solidFill>
              </a:rPr>
              <a:t>.</a:t>
            </a:r>
            <a:endParaRPr lang="ar-EG" sz="2800" b="1" dirty="0">
              <a:solidFill>
                <a:srgbClr val="002060"/>
              </a:solidFill>
            </a:endParaRPr>
          </a:p>
          <a:p>
            <a:pPr marL="0" indent="0" algn="l" rtl="0">
              <a:buNone/>
            </a:pPr>
            <a:endParaRPr lang="ar-EG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45" y="2614411"/>
            <a:ext cx="7521262" cy="373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2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Close Update Button</a:t>
            </a:r>
            <a:endParaRPr lang="ar-EG" sz="7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970" y="1673717"/>
            <a:ext cx="10765130" cy="4581659"/>
          </a:xfrm>
        </p:spPr>
        <p:txBody>
          <a:bodyPr/>
          <a:lstStyle/>
          <a:p>
            <a:pPr marL="0" indent="0" algn="l" rtl="0">
              <a:buNone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This Button will Close </a:t>
            </a:r>
            <a:r>
              <a:rPr lang="en-US" sz="2800" b="1" dirty="0">
                <a:solidFill>
                  <a:srgbClr val="002060"/>
                </a:solidFill>
              </a:rPr>
              <a:t>Update Form.</a:t>
            </a:r>
            <a:endParaRPr lang="ar-EG" sz="28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 algn="l" rtl="0">
              <a:buNone/>
            </a:pPr>
            <a:endParaRPr lang="ar-EG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69" y="2452914"/>
            <a:ext cx="5267461" cy="3661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023" y="2355055"/>
            <a:ext cx="5877176" cy="37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6" name="click.wav"/>
          </p:stSnd>
        </p:sndAc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9600" b="1" dirty="0" err="1">
                <a:solidFill>
                  <a:srgbClr val="002060"/>
                </a:solidFill>
              </a:rPr>
              <a:t>Fekra</a:t>
            </a:r>
            <a:endParaRPr lang="ar-EG" sz="9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415" y="1651715"/>
            <a:ext cx="9982200" cy="4572000"/>
          </a:xfrm>
        </p:spPr>
        <p:txBody>
          <a:bodyPr>
            <a:normAutofit fontScale="92500" lnSpcReduction="10000"/>
          </a:bodyPr>
          <a:lstStyle/>
          <a:p>
            <a:pPr algn="ctr" rtl="0">
              <a:buFont typeface="Courier New" pitchFamily="49" charset="0"/>
              <a:buChar char="o"/>
            </a:pP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Wael</a:t>
            </a:r>
            <a:r>
              <a:rPr lang="en-US" sz="3600" b="1" dirty="0">
                <a:solidFill>
                  <a:srgbClr val="C00000"/>
                </a:solidFill>
                <a:latin typeface="Arial Black" pitchFamily="34" charset="0"/>
              </a:rPr>
              <a:t> Mohamed </a:t>
            </a: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Abd</a:t>
            </a:r>
            <a:r>
              <a:rPr lang="en-US" sz="3600" b="1" dirty="0">
                <a:solidFill>
                  <a:srgbClr val="C00000"/>
                </a:solidFill>
                <a:latin typeface="Arial Black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Elmoaty</a:t>
            </a:r>
            <a:r>
              <a:rPr lang="en-US" sz="3600" b="1" dirty="0">
                <a:solidFill>
                  <a:srgbClr val="C00000"/>
                </a:solidFill>
                <a:latin typeface="Arial Black" pitchFamily="34" charset="0"/>
              </a:rPr>
              <a:t> </a:t>
            </a:r>
          </a:p>
          <a:p>
            <a:pPr algn="ctr" rtl="0">
              <a:buFont typeface="Courier New" pitchFamily="49" charset="0"/>
              <a:buChar char="o"/>
            </a:pP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Wasem</a:t>
            </a:r>
            <a:r>
              <a:rPr lang="en-US" sz="3600" b="1" dirty="0">
                <a:solidFill>
                  <a:srgbClr val="C00000"/>
                </a:solidFill>
                <a:latin typeface="Arial Black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Edwer</a:t>
            </a:r>
            <a:r>
              <a:rPr lang="en-US" sz="3600" b="1" dirty="0">
                <a:solidFill>
                  <a:srgbClr val="C00000"/>
                </a:solidFill>
                <a:latin typeface="Arial Black" pitchFamily="34" charset="0"/>
              </a:rPr>
              <a:t>  Pasta </a:t>
            </a:r>
          </a:p>
          <a:p>
            <a:pPr algn="ctr" rtl="0">
              <a:buFont typeface="Courier New" pitchFamily="49" charset="0"/>
              <a:buChar char="o"/>
            </a:pPr>
            <a:r>
              <a:rPr lang="en-US" sz="3600" b="1" dirty="0">
                <a:solidFill>
                  <a:srgbClr val="C00000"/>
                </a:solidFill>
                <a:latin typeface="Arial Black" pitchFamily="34" charset="0"/>
              </a:rPr>
              <a:t>Nada Mohamed </a:t>
            </a: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Mohamed</a:t>
            </a:r>
            <a:r>
              <a:rPr lang="en-US" sz="3600" b="1" dirty="0">
                <a:solidFill>
                  <a:srgbClr val="C00000"/>
                </a:solidFill>
                <a:latin typeface="Arial Black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Abdo</a:t>
            </a:r>
            <a:endParaRPr lang="en-US" sz="3600" b="1" dirty="0">
              <a:solidFill>
                <a:srgbClr val="C00000"/>
              </a:solidFill>
              <a:latin typeface="Arial Black" pitchFamily="34" charset="0"/>
            </a:endParaRPr>
          </a:p>
          <a:p>
            <a:pPr algn="ctr" rtl="0">
              <a:buFont typeface="Courier New" pitchFamily="49" charset="0"/>
              <a:buChar char="o"/>
            </a:pP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Noha</a:t>
            </a:r>
            <a:r>
              <a:rPr lang="en-US" sz="3600" b="1" dirty="0">
                <a:solidFill>
                  <a:srgbClr val="C00000"/>
                </a:solidFill>
                <a:latin typeface="Arial Black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Emad</a:t>
            </a:r>
            <a:r>
              <a:rPr lang="en-US" sz="3600" b="1" dirty="0">
                <a:solidFill>
                  <a:srgbClr val="C00000"/>
                </a:solidFill>
                <a:latin typeface="Arial Black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Sayed</a:t>
            </a:r>
            <a:endParaRPr lang="en-US" sz="3600" b="1" dirty="0">
              <a:solidFill>
                <a:srgbClr val="C00000"/>
              </a:solidFill>
              <a:latin typeface="Arial Black" pitchFamily="34" charset="0"/>
            </a:endParaRPr>
          </a:p>
          <a:p>
            <a:pPr algn="ctr" rtl="0">
              <a:buFont typeface="Courier New" pitchFamily="49" charset="0"/>
              <a:buChar char="o"/>
            </a:pP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Hesham</a:t>
            </a:r>
            <a:r>
              <a:rPr lang="en-US" sz="3600" b="1" dirty="0">
                <a:solidFill>
                  <a:srgbClr val="C00000"/>
                </a:solidFill>
                <a:latin typeface="Arial Black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Aymen</a:t>
            </a:r>
            <a:r>
              <a:rPr lang="en-US" sz="3600" b="1" dirty="0">
                <a:solidFill>
                  <a:srgbClr val="C00000"/>
                </a:solidFill>
                <a:latin typeface="Arial Black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 Black" pitchFamily="34" charset="0"/>
              </a:rPr>
              <a:t>Elsayed</a:t>
            </a:r>
            <a:endParaRPr lang="en-US" sz="3600" b="1" dirty="0">
              <a:solidFill>
                <a:srgbClr val="C00000"/>
              </a:solidFill>
              <a:latin typeface="Arial Black" pitchFamily="34" charset="0"/>
            </a:endParaRPr>
          </a:p>
          <a:p>
            <a:pPr marL="0" indent="0" algn="l">
              <a:buNone/>
            </a:pPr>
            <a:endParaRPr lang="en-US" sz="3600" dirty="0">
              <a:solidFill>
                <a:srgbClr val="C00000"/>
              </a:solidFill>
              <a:latin typeface="Arial Black" pitchFamily="34" charset="0"/>
            </a:endParaRPr>
          </a:p>
          <a:p>
            <a:pPr marL="0" indent="0" algn="ctr">
              <a:buNone/>
            </a:pPr>
            <a:r>
              <a:rPr lang="en-US" sz="3000" b="1" dirty="0">
                <a:solidFill>
                  <a:schemeClr val="tx2">
                    <a:lumMod val="95000"/>
                    <a:lumOff val="5000"/>
                  </a:schemeClr>
                </a:solidFill>
              </a:rPr>
              <a:t>                                                            Lab : 12 </a:t>
            </a:r>
          </a:p>
        </p:txBody>
      </p:sp>
    </p:spTree>
    <p:extLst>
      <p:ext uri="{BB962C8B-B14F-4D97-AF65-F5344CB8AC3E}">
        <p14:creationId xmlns:p14="http://schemas.microsoft.com/office/powerpoint/2010/main" val="42075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02D9871E-DAEF-430A-8E37-9B35536ED6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19" y="2182762"/>
            <a:ext cx="5734050" cy="4798907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dobe Garamond Pro Bold" panose="02020702060506020403" pitchFamily="18" charset="0"/>
              </a:rPr>
              <a:t>Any Questions ??!</a:t>
            </a:r>
            <a:br>
              <a:rPr lang="en-US" b="1" dirty="0">
                <a:solidFill>
                  <a:srgbClr val="FF0000"/>
                </a:solidFill>
                <a:latin typeface="Adobe Garamond Pro Bold" panose="02020702060506020403" pitchFamily="18" charset="0"/>
              </a:rPr>
            </a:br>
            <a:endParaRPr lang="ar-EG" dirty="0">
              <a:solidFill>
                <a:srgbClr val="FF0000"/>
              </a:solidFill>
            </a:endParaRPr>
          </a:p>
        </p:txBody>
      </p:sp>
      <p:pic>
        <p:nvPicPr>
          <p:cNvPr id="10" name="عنصر نائب للصورة 9">
            <a:extLst>
              <a:ext uri="{FF2B5EF4-FFF2-40B4-BE49-F238E27FC236}">
                <a16:creationId xmlns:a16="http://schemas.microsoft.com/office/drawing/2014/main" id="{069644F8-5E11-46D6-81C0-6060E9A5B73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3" r="8733"/>
          <a:stretch>
            <a:fillRect/>
          </a:stretch>
        </p:blipFill>
        <p:spPr>
          <a:xfrm>
            <a:off x="5804086" y="1310655"/>
            <a:ext cx="6312310" cy="4208604"/>
          </a:xfrm>
        </p:spPr>
      </p:pic>
      <p:pic>
        <p:nvPicPr>
          <p:cNvPr id="7" name="صورة 6">
            <a:extLst>
              <a:ext uri="{FF2B5EF4-FFF2-40B4-BE49-F238E27FC236}">
                <a16:creationId xmlns:a16="http://schemas.microsoft.com/office/drawing/2014/main" id="{9913ADFD-F00A-4E4A-9975-83820B226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191" y="2937175"/>
            <a:ext cx="5736833" cy="957155"/>
          </a:xfrm>
          <a:prstGeom prst="rect">
            <a:avLst/>
          </a:prstGeom>
        </p:spPr>
      </p:pic>
      <p:sp>
        <p:nvSpPr>
          <p:cNvPr id="8" name="عنوان فرعي 4">
            <a:extLst>
              <a:ext uri="{FF2B5EF4-FFF2-40B4-BE49-F238E27FC236}">
                <a16:creationId xmlns:a16="http://schemas.microsoft.com/office/drawing/2014/main" id="{F86B6F0E-7E77-4BE8-8EF8-D4C2639FE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60106" y="2288246"/>
            <a:ext cx="5734050" cy="955565"/>
          </a:xfrm>
        </p:spPr>
        <p:txBody>
          <a:bodyPr>
            <a:noAutofit/>
          </a:bodyPr>
          <a:lstStyle/>
          <a:p>
            <a:pPr algn="ctr"/>
            <a:r>
              <a:rPr lang="en-US" sz="9600" b="1" dirty="0" err="1">
                <a:solidFill>
                  <a:srgbClr val="002060"/>
                </a:solidFill>
              </a:rPr>
              <a:t>fekra</a:t>
            </a:r>
            <a:endParaRPr lang="ar-EG" sz="9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89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8000" b="1" dirty="0">
                <a:solidFill>
                  <a:srgbClr val="002060"/>
                </a:solidFill>
              </a:rPr>
              <a:t>Introduction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1" y="1571625"/>
            <a:ext cx="10380732" cy="460057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-The main objective of the project is to manage the details of inventory , sales Of </a:t>
            </a:r>
            <a:r>
              <a:rPr lang="en-US" sz="4000" b="1" dirty="0" err="1">
                <a:solidFill>
                  <a:schemeClr val="accent2">
                    <a:lumMod val="75000"/>
                  </a:schemeClr>
                </a:solidFill>
              </a:rPr>
              <a:t>Fekra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 Library .</a:t>
            </a:r>
            <a:b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- it manages all the information about books Such as Book Name and Author , Page Numbers ,Price And all Information about sales .</a:t>
            </a:r>
            <a:endParaRPr lang="ar-EG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2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b="1" dirty="0">
                <a:solidFill>
                  <a:srgbClr val="002060"/>
                </a:solidFill>
              </a:rPr>
              <a:t> Our aim </a:t>
            </a:r>
            <a:endParaRPr lang="ar-EG" sz="80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</a:rPr>
              <a:t>this project offers an easy way to search about a particular book By many ways  such as : The name of the book or the name of the author or the name of the category, It provides the possibility of additional new books .</a:t>
            </a:r>
            <a:endParaRPr lang="ar-EG" sz="4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5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7200" b="1" u="sng" dirty="0">
                <a:solidFill>
                  <a:srgbClr val="002060"/>
                </a:solidFill>
              </a:rPr>
              <a:t>contents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</a:rPr>
              <a:t>Form1:</a:t>
            </a:r>
          </a:p>
        </p:txBody>
      </p:sp>
    </p:spTree>
    <p:extLst>
      <p:ext uri="{BB962C8B-B14F-4D97-AF65-F5344CB8AC3E}">
        <p14:creationId xmlns:p14="http://schemas.microsoft.com/office/powerpoint/2010/main" val="14115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900" y="95250"/>
            <a:ext cx="9980682" cy="1096962"/>
          </a:xfrm>
        </p:spPr>
        <p:txBody>
          <a:bodyPr/>
          <a:lstStyle/>
          <a:p>
            <a:r>
              <a:rPr lang="en-US" sz="7200" b="1" dirty="0">
                <a:solidFill>
                  <a:srgbClr val="002060"/>
                </a:solidFill>
              </a:rPr>
              <a:t>start</a:t>
            </a:r>
            <a:endParaRPr lang="ar-EG" sz="7200" b="1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23" y="1767626"/>
            <a:ext cx="804523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92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4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Start program Button</a:t>
            </a:r>
            <a:endParaRPr lang="ar-EG" sz="7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00200"/>
            <a:ext cx="9983810" cy="5167646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800" b="1" dirty="0">
                <a:solidFill>
                  <a:srgbClr val="002060"/>
                </a:solidFill>
              </a:rPr>
              <a:t>When We Click  On Start Program Button, Move Us To Search  Form .</a:t>
            </a:r>
            <a:endParaRPr lang="ar-EG" sz="2800" b="1" dirty="0">
              <a:solidFill>
                <a:srgbClr val="002060"/>
              </a:solidFill>
            </a:endParaRPr>
          </a:p>
        </p:txBody>
      </p:sp>
      <p:pic>
        <p:nvPicPr>
          <p:cNvPr id="6" name="Content Placeholder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942" y="2561771"/>
            <a:ext cx="7941261" cy="41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2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Update Button</a:t>
            </a:r>
            <a:endParaRPr lang="ar-EG" sz="7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 rtl="0">
              <a:buNone/>
            </a:pPr>
            <a:r>
              <a:rPr lang="en-US" sz="3200" b="1" dirty="0">
                <a:solidFill>
                  <a:srgbClr val="002060"/>
                </a:solidFill>
              </a:rPr>
              <a:t>When We Click  On </a:t>
            </a:r>
            <a:r>
              <a:rPr lang="en-US" sz="3200" b="1" dirty="0" err="1">
                <a:solidFill>
                  <a:srgbClr val="002060"/>
                </a:solidFill>
              </a:rPr>
              <a:t>UpDate</a:t>
            </a:r>
            <a:r>
              <a:rPr lang="en-US" sz="3200" b="1" dirty="0">
                <a:solidFill>
                  <a:srgbClr val="002060"/>
                </a:solidFill>
              </a:rPr>
              <a:t> Button, Move Us To </a:t>
            </a:r>
            <a:r>
              <a:rPr lang="en-US" sz="3200" b="1" dirty="0" err="1">
                <a:solidFill>
                  <a:srgbClr val="002060"/>
                </a:solidFill>
              </a:rPr>
              <a:t>UpDate</a:t>
            </a:r>
            <a:r>
              <a:rPr lang="en-US" sz="3200" b="1" dirty="0">
                <a:solidFill>
                  <a:srgbClr val="002060"/>
                </a:solidFill>
              </a:rPr>
              <a:t> </a:t>
            </a:r>
            <a:r>
              <a:rPr lang="en-US" sz="2800" b="1" dirty="0">
                <a:solidFill>
                  <a:srgbClr val="002060"/>
                </a:solidFill>
              </a:rPr>
              <a:t>Data</a:t>
            </a:r>
            <a:r>
              <a:rPr lang="en-US" sz="3200" b="1" dirty="0">
                <a:solidFill>
                  <a:srgbClr val="002060"/>
                </a:solidFill>
              </a:rPr>
              <a:t> Form .</a:t>
            </a:r>
            <a:endParaRPr lang="ar-EG" sz="3200" b="1" dirty="0">
              <a:solidFill>
                <a:srgbClr val="002060"/>
              </a:solidFill>
            </a:endParaRPr>
          </a:p>
          <a:p>
            <a:pPr marL="0" indent="0" algn="l" rtl="0">
              <a:buNone/>
            </a:pPr>
            <a:endParaRPr lang="ar-EG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45" y="2614411"/>
            <a:ext cx="7521262" cy="373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2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5" name="click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7200" b="1" u="sng" dirty="0">
                <a:solidFill>
                  <a:srgbClr val="002060"/>
                </a:solidFill>
              </a:rPr>
              <a:t>contents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</a:rPr>
              <a:t>Form2:</a:t>
            </a:r>
          </a:p>
        </p:txBody>
      </p:sp>
    </p:spTree>
    <p:extLst>
      <p:ext uri="{BB962C8B-B14F-4D97-AF65-F5344CB8AC3E}">
        <p14:creationId xmlns:p14="http://schemas.microsoft.com/office/powerpoint/2010/main" val="96634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  <p:sndAc>
          <p:stSnd>
            <p:snd r:embed="rId2" name="click.wav"/>
          </p:stSnd>
        </p:sndAc>
      </p:transition>
    </mc:Choice>
    <mc:Fallback xmlns="">
      <p:transition spd="slow">
        <p:push dir="u"/>
        <p:sndAc>
          <p:stSnd>
            <p:snd r:embed="rId3" name="click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873beb7-5857-4685-be1f-d57550cc96cc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441</TotalTime>
  <Words>396</Words>
  <Application>Microsoft Office PowerPoint</Application>
  <PresentationFormat>شاشة عريضة</PresentationFormat>
  <Paragraphs>62</Paragraphs>
  <Slides>29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29</vt:i4>
      </vt:variant>
    </vt:vector>
  </HeadingPairs>
  <TitlesOfParts>
    <vt:vector size="38" baseType="lpstr">
      <vt:lpstr>Adobe Garamond Pro Bold</vt:lpstr>
      <vt:lpstr>Arial</vt:lpstr>
      <vt:lpstr>Arial Black</vt:lpstr>
      <vt:lpstr>Courier New</vt:lpstr>
      <vt:lpstr>Euphemia</vt:lpstr>
      <vt:lpstr>inherit</vt:lpstr>
      <vt:lpstr>Plantagenet Cherokee</vt:lpstr>
      <vt:lpstr>Wingdings</vt:lpstr>
      <vt:lpstr>Academic Literature 16x9</vt:lpstr>
      <vt:lpstr> address: banha  </vt:lpstr>
      <vt:lpstr>Why the bookshop was named by this name ?</vt:lpstr>
      <vt:lpstr>Introduction</vt:lpstr>
      <vt:lpstr> Our aim </vt:lpstr>
      <vt:lpstr>contents</vt:lpstr>
      <vt:lpstr>start</vt:lpstr>
      <vt:lpstr>Start program Button</vt:lpstr>
      <vt:lpstr>Update Button</vt:lpstr>
      <vt:lpstr>contents</vt:lpstr>
      <vt:lpstr>Search </vt:lpstr>
      <vt:lpstr>Search Category Button</vt:lpstr>
      <vt:lpstr>Search Author Button</vt:lpstr>
      <vt:lpstr>Search Book Name Button</vt:lpstr>
      <vt:lpstr>Clear Button</vt:lpstr>
      <vt:lpstr>Buy Button</vt:lpstr>
      <vt:lpstr>MessageBox</vt:lpstr>
      <vt:lpstr>ContextMenuStrip</vt:lpstr>
      <vt:lpstr>contents</vt:lpstr>
      <vt:lpstr>Bill </vt:lpstr>
      <vt:lpstr>Date Of Sell And Price</vt:lpstr>
      <vt:lpstr>Save Data Button</vt:lpstr>
      <vt:lpstr>Print Or Close Button</vt:lpstr>
      <vt:lpstr>Exit Button</vt:lpstr>
      <vt:lpstr>contents</vt:lpstr>
      <vt:lpstr>Update Data</vt:lpstr>
      <vt:lpstr>Add Button</vt:lpstr>
      <vt:lpstr>Close Update Button</vt:lpstr>
      <vt:lpstr>Fekra</vt:lpstr>
      <vt:lpstr>Any Questions ??!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Fekra</dc:title>
  <dc:creator>pc</dc:creator>
  <cp:lastModifiedBy>pc</cp:lastModifiedBy>
  <cp:revision>42</cp:revision>
  <dcterms:created xsi:type="dcterms:W3CDTF">2017-08-23T23:37:12Z</dcterms:created>
  <dcterms:modified xsi:type="dcterms:W3CDTF">2017-08-27T23:49:36Z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